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256" r:id="rId2"/>
    <p:sldId id="257" r:id="rId3"/>
    <p:sldId id="277" r:id="rId4"/>
    <p:sldId id="280" r:id="rId5"/>
    <p:sldId id="282" r:id="rId6"/>
    <p:sldId id="283" r:id="rId7"/>
    <p:sldId id="281" r:id="rId8"/>
    <p:sldId id="269" r:id="rId9"/>
    <p:sldId id="291" r:id="rId10"/>
    <p:sldId id="284" r:id="rId11"/>
    <p:sldId id="285" r:id="rId12"/>
    <p:sldId id="286" r:id="rId13"/>
    <p:sldId id="288" r:id="rId14"/>
    <p:sldId id="290" r:id="rId15"/>
    <p:sldId id="275" r:id="rId16"/>
    <p:sldId id="273" r:id="rId17"/>
    <p:sldId id="26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BB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3037" autoAdjust="0"/>
  </p:normalViewPr>
  <p:slideViewPr>
    <p:cSldViewPr>
      <p:cViewPr varScale="1">
        <p:scale>
          <a:sx n="60" d="100"/>
          <a:sy n="60" d="100"/>
        </p:scale>
        <p:origin x="156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BC9749-781F-49C7-9CFA-B7432748BB75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A9FC5-1C12-45EB-8722-DE445A59C3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3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A9FC5-1C12-45EB-8722-DE445A59C3C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73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07-Nov-23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8720" y="0"/>
            <a:ext cx="6248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bn-BD" sz="11500" b="1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115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3" descr="Nazrul Islam 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00200"/>
            <a:ext cx="7452968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lock Arc 7"/>
          <p:cNvSpPr/>
          <p:nvPr/>
        </p:nvSpPr>
        <p:spPr>
          <a:xfrm rot="4490632">
            <a:off x="1736174" y="4760107"/>
            <a:ext cx="675463" cy="167022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286000" y="-838200"/>
            <a:ext cx="4495800" cy="4866968"/>
            <a:chOff x="304800" y="-1188003"/>
            <a:chExt cx="4495800" cy="4866968"/>
          </a:xfrm>
        </p:grpSpPr>
        <p:sp>
          <p:nvSpPr>
            <p:cNvPr id="3" name="Minus 2"/>
            <p:cNvSpPr/>
            <p:nvPr/>
          </p:nvSpPr>
          <p:spPr>
            <a:xfrm>
              <a:off x="304800" y="2438400"/>
              <a:ext cx="4495800" cy="152400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Minus 3"/>
            <p:cNvSpPr/>
            <p:nvPr/>
          </p:nvSpPr>
          <p:spPr>
            <a:xfrm rot="18828114">
              <a:off x="-344599" y="1212910"/>
              <a:ext cx="4866968" cy="65142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Block Arc 6"/>
            <p:cNvSpPr/>
            <p:nvPr/>
          </p:nvSpPr>
          <p:spPr>
            <a:xfrm rot="4266062">
              <a:off x="1397063" y="1905086"/>
              <a:ext cx="1019226" cy="298939"/>
            </a:xfrm>
            <a:prstGeom prst="blockArc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4606" y="4222162"/>
            <a:ext cx="4765994" cy="1035638"/>
            <a:chOff x="34606" y="4222162"/>
            <a:chExt cx="4765994" cy="1035638"/>
          </a:xfrm>
        </p:grpSpPr>
        <p:sp>
          <p:nvSpPr>
            <p:cNvPr id="5" name="Minus 4"/>
            <p:cNvSpPr/>
            <p:nvPr/>
          </p:nvSpPr>
          <p:spPr>
            <a:xfrm>
              <a:off x="304800" y="5105400"/>
              <a:ext cx="4495800" cy="152400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Minus 5"/>
            <p:cNvSpPr/>
            <p:nvPr/>
          </p:nvSpPr>
          <p:spPr>
            <a:xfrm rot="19593029">
              <a:off x="34606" y="4222162"/>
              <a:ext cx="4572000" cy="116953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95400" y="4648200"/>
              <a:ext cx="838200" cy="420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3200" baseline="30000" dirty="0"/>
            </a:p>
          </p:txBody>
        </p:sp>
      </p:grpSp>
      <p:sp>
        <p:nvSpPr>
          <p:cNvPr id="12" name="Minus 11"/>
          <p:cNvSpPr/>
          <p:nvPr/>
        </p:nvSpPr>
        <p:spPr>
          <a:xfrm>
            <a:off x="914400" y="5562600"/>
            <a:ext cx="8077200" cy="2286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86000" y="2438400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400" dirty="0"/>
              <a:t>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" y="4953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/>
              <a:t>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447800" y="5410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/>
              <a:t>P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533400" y="-1066800"/>
            <a:ext cx="4495800" cy="4866968"/>
            <a:chOff x="457200" y="-1035603"/>
            <a:chExt cx="4495800" cy="4866968"/>
          </a:xfrm>
        </p:grpSpPr>
        <p:sp>
          <p:nvSpPr>
            <p:cNvPr id="10" name="Minus 9"/>
            <p:cNvSpPr/>
            <p:nvPr/>
          </p:nvSpPr>
          <p:spPr>
            <a:xfrm>
              <a:off x="457200" y="2590800"/>
              <a:ext cx="4495800" cy="152400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Minus 10"/>
            <p:cNvSpPr/>
            <p:nvPr/>
          </p:nvSpPr>
          <p:spPr>
            <a:xfrm rot="18828114">
              <a:off x="-192199" y="1365310"/>
              <a:ext cx="4866968" cy="65142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Minus 13"/>
          <p:cNvSpPr/>
          <p:nvPr/>
        </p:nvSpPr>
        <p:spPr>
          <a:xfrm rot="20218039">
            <a:off x="301741" y="1893843"/>
            <a:ext cx="4648200" cy="152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1219200" y="3886200"/>
            <a:ext cx="5181600" cy="1152852"/>
            <a:chOff x="1757584" y="4200845"/>
            <a:chExt cx="5181600" cy="1152852"/>
          </a:xfrm>
        </p:grpSpPr>
        <p:sp>
          <p:nvSpPr>
            <p:cNvPr id="18" name="Minus 17"/>
            <p:cNvSpPr/>
            <p:nvPr/>
          </p:nvSpPr>
          <p:spPr>
            <a:xfrm>
              <a:off x="2138584" y="5191445"/>
              <a:ext cx="4495800" cy="162252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Minus 18"/>
            <p:cNvSpPr/>
            <p:nvPr/>
          </p:nvSpPr>
          <p:spPr>
            <a:xfrm rot="19653751">
              <a:off x="1757584" y="4200845"/>
              <a:ext cx="5181600" cy="105183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ight Arrow 20"/>
          <p:cNvSpPr/>
          <p:nvPr/>
        </p:nvSpPr>
        <p:spPr>
          <a:xfrm rot="20570775">
            <a:off x="2221656" y="4337893"/>
            <a:ext cx="3595692" cy="1059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 rot="1483291">
            <a:off x="3331803" y="4207352"/>
            <a:ext cx="609600" cy="7620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 rot="3212451">
            <a:off x="2011558" y="1614554"/>
            <a:ext cx="609600" cy="7620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>
            <a:off x="2133600" y="1828800"/>
            <a:ext cx="609600" cy="7620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/>
          <p:cNvSpPr/>
          <p:nvPr/>
        </p:nvSpPr>
        <p:spPr>
          <a:xfrm rot="771763">
            <a:off x="1143968" y="2191893"/>
            <a:ext cx="609600" cy="7620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/>
          <p:cNvSpPr/>
          <p:nvPr/>
        </p:nvSpPr>
        <p:spPr>
          <a:xfrm rot="2908555">
            <a:off x="3306708" y="4062175"/>
            <a:ext cx="609600" cy="7620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rot="462262">
            <a:off x="2562925" y="4533222"/>
            <a:ext cx="609600" cy="7620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09600" y="24384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52600" y="4724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17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inus 6"/>
          <p:cNvSpPr/>
          <p:nvPr/>
        </p:nvSpPr>
        <p:spPr>
          <a:xfrm rot="20556647" flipV="1">
            <a:off x="124651" y="4856407"/>
            <a:ext cx="4972808" cy="64833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28600" y="52578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/>
              <a:t>X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543800" y="51816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/>
              <a:t>Y</a:t>
            </a:r>
            <a:endParaRPr lang="en-US" dirty="0"/>
          </a:p>
        </p:txBody>
      </p:sp>
      <p:sp>
        <p:nvSpPr>
          <p:cNvPr id="8" name="Minus 7"/>
          <p:cNvSpPr/>
          <p:nvPr/>
        </p:nvSpPr>
        <p:spPr>
          <a:xfrm rot="11647697">
            <a:off x="2201218" y="4843291"/>
            <a:ext cx="5974615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3429000" y="4525471"/>
            <a:ext cx="4833240" cy="991477"/>
            <a:chOff x="3429000" y="4525471"/>
            <a:chExt cx="4833240" cy="991477"/>
          </a:xfrm>
        </p:grpSpPr>
        <p:sp>
          <p:nvSpPr>
            <p:cNvPr id="4" name="Minus 3"/>
            <p:cNvSpPr/>
            <p:nvPr/>
          </p:nvSpPr>
          <p:spPr>
            <a:xfrm rot="1592388" flipV="1">
              <a:off x="3590259" y="4618936"/>
              <a:ext cx="4671981" cy="118239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Minus 5"/>
            <p:cNvSpPr/>
            <p:nvPr/>
          </p:nvSpPr>
          <p:spPr>
            <a:xfrm>
              <a:off x="3429000" y="5410200"/>
              <a:ext cx="4712172" cy="76200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Arc 18"/>
            <p:cNvSpPr/>
            <p:nvPr/>
          </p:nvSpPr>
          <p:spPr>
            <a:xfrm rot="15069025">
              <a:off x="5716843" y="4831148"/>
              <a:ext cx="609600" cy="7620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c 19"/>
            <p:cNvSpPr/>
            <p:nvPr/>
          </p:nvSpPr>
          <p:spPr>
            <a:xfrm rot="12894281">
              <a:off x="5725781" y="4525471"/>
              <a:ext cx="609600" cy="7620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rot="13631490">
              <a:off x="6502906" y="4858426"/>
              <a:ext cx="457200" cy="6858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-101390" y="4449082"/>
            <a:ext cx="4749590" cy="1337541"/>
            <a:chOff x="-101390" y="4449082"/>
            <a:chExt cx="4749590" cy="1337541"/>
          </a:xfrm>
        </p:grpSpPr>
        <p:sp>
          <p:nvSpPr>
            <p:cNvPr id="2" name="Minus 1"/>
            <p:cNvSpPr/>
            <p:nvPr/>
          </p:nvSpPr>
          <p:spPr>
            <a:xfrm>
              <a:off x="228600" y="5410200"/>
              <a:ext cx="4419600" cy="76200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Minus 2"/>
            <p:cNvSpPr/>
            <p:nvPr/>
          </p:nvSpPr>
          <p:spPr>
            <a:xfrm rot="19662603">
              <a:off x="-101390" y="4449082"/>
              <a:ext cx="4712172" cy="128661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c 20"/>
            <p:cNvSpPr/>
            <p:nvPr/>
          </p:nvSpPr>
          <p:spPr>
            <a:xfrm rot="2702689">
              <a:off x="1323176" y="4752092"/>
              <a:ext cx="609600" cy="7620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>
              <a:off x="1447800" y="4953000"/>
              <a:ext cx="609600" cy="7620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Arc 29"/>
            <p:cNvSpPr/>
            <p:nvPr/>
          </p:nvSpPr>
          <p:spPr>
            <a:xfrm rot="270547">
              <a:off x="1095021" y="5048356"/>
              <a:ext cx="516375" cy="738267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343400" y="4038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400" dirty="0"/>
              <a:t>G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743200" y="4191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/>
              <a:t>H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352800" y="3124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/>
              <a:t>L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343400" y="3505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/>
              <a:t>M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429000" y="5562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/>
              <a:t>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4" grpId="0"/>
      <p:bldP spid="26" grpId="0"/>
      <p:bldP spid="8" grpId="0" animBg="1"/>
      <p:bldP spid="35" grpId="0"/>
      <p:bldP spid="36" grpId="0"/>
      <p:bldP spid="37" grpId="0"/>
      <p:bldP spid="38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0" y="4419600"/>
            <a:ext cx="4738793" cy="1089653"/>
            <a:chOff x="0" y="4419600"/>
            <a:chExt cx="4738793" cy="1089653"/>
          </a:xfrm>
        </p:grpSpPr>
        <p:sp>
          <p:nvSpPr>
            <p:cNvPr id="2" name="Minus 1"/>
            <p:cNvSpPr/>
            <p:nvPr/>
          </p:nvSpPr>
          <p:spPr>
            <a:xfrm>
              <a:off x="319193" y="5433053"/>
              <a:ext cx="4419600" cy="76200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Minus 2"/>
            <p:cNvSpPr/>
            <p:nvPr/>
          </p:nvSpPr>
          <p:spPr>
            <a:xfrm rot="19483653">
              <a:off x="0" y="4419600"/>
              <a:ext cx="4712172" cy="128661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Minus 6"/>
          <p:cNvSpPr/>
          <p:nvPr/>
        </p:nvSpPr>
        <p:spPr>
          <a:xfrm rot="20498374" flipV="1">
            <a:off x="186174" y="4842825"/>
            <a:ext cx="5118243" cy="73963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inus 7"/>
          <p:cNvSpPr/>
          <p:nvPr/>
        </p:nvSpPr>
        <p:spPr>
          <a:xfrm rot="11647697" flipV="1">
            <a:off x="2197866" y="4870348"/>
            <a:ext cx="6196300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inus 10"/>
          <p:cNvSpPr/>
          <p:nvPr/>
        </p:nvSpPr>
        <p:spPr>
          <a:xfrm rot="8986868">
            <a:off x="1165876" y="5068652"/>
            <a:ext cx="3197106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Minus 11"/>
          <p:cNvSpPr/>
          <p:nvPr/>
        </p:nvSpPr>
        <p:spPr>
          <a:xfrm rot="1745939">
            <a:off x="3137845" y="5135361"/>
            <a:ext cx="3582191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13524948">
            <a:off x="5666911" y="4599331"/>
            <a:ext cx="609600" cy="7620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/>
          <p:cNvSpPr/>
          <p:nvPr/>
        </p:nvSpPr>
        <p:spPr>
          <a:xfrm rot="3839959">
            <a:off x="4268077" y="4572878"/>
            <a:ext cx="457200" cy="4572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3429000" y="4572000"/>
            <a:ext cx="4856230" cy="992675"/>
            <a:chOff x="3429000" y="4572000"/>
            <a:chExt cx="4856230" cy="992675"/>
          </a:xfrm>
        </p:grpSpPr>
        <p:sp>
          <p:nvSpPr>
            <p:cNvPr id="4" name="Minus 3"/>
            <p:cNvSpPr/>
            <p:nvPr/>
          </p:nvSpPr>
          <p:spPr>
            <a:xfrm rot="1592388">
              <a:off x="3510956" y="4572000"/>
              <a:ext cx="4774274" cy="128474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Minus 5"/>
            <p:cNvSpPr/>
            <p:nvPr/>
          </p:nvSpPr>
          <p:spPr>
            <a:xfrm>
              <a:off x="3429000" y="5425362"/>
              <a:ext cx="4712172" cy="76200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Arc 12"/>
            <p:cNvSpPr/>
            <p:nvPr/>
          </p:nvSpPr>
          <p:spPr>
            <a:xfrm rot="13562074">
              <a:off x="6581829" y="4842444"/>
              <a:ext cx="609600" cy="7620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c 19"/>
            <p:cNvSpPr/>
            <p:nvPr/>
          </p:nvSpPr>
          <p:spPr>
            <a:xfrm rot="16816941">
              <a:off x="5610887" y="4878875"/>
              <a:ext cx="609600" cy="7620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Arc 20"/>
          <p:cNvSpPr/>
          <p:nvPr/>
        </p:nvSpPr>
        <p:spPr>
          <a:xfrm rot="14814574">
            <a:off x="6091139" y="5100539"/>
            <a:ext cx="457200" cy="4572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 rot="11025735">
            <a:off x="2757707" y="4662708"/>
            <a:ext cx="457200" cy="4572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1066800" y="4724400"/>
            <a:ext cx="1256304" cy="1047361"/>
            <a:chOff x="1029696" y="4750964"/>
            <a:chExt cx="1256304" cy="1047361"/>
          </a:xfrm>
        </p:grpSpPr>
        <p:sp>
          <p:nvSpPr>
            <p:cNvPr id="14" name="Arc 13"/>
            <p:cNvSpPr/>
            <p:nvPr/>
          </p:nvSpPr>
          <p:spPr>
            <a:xfrm rot="1870646">
              <a:off x="1601017" y="4750964"/>
              <a:ext cx="609600" cy="7620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Arc 14"/>
            <p:cNvSpPr/>
            <p:nvPr/>
          </p:nvSpPr>
          <p:spPr>
            <a:xfrm>
              <a:off x="1676400" y="4876800"/>
              <a:ext cx="609600" cy="7620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Arc 15"/>
            <p:cNvSpPr/>
            <p:nvPr/>
          </p:nvSpPr>
          <p:spPr>
            <a:xfrm rot="1246135">
              <a:off x="1029696" y="5036325"/>
              <a:ext cx="609600" cy="7620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rc 22"/>
            <p:cNvSpPr/>
            <p:nvPr/>
          </p:nvSpPr>
          <p:spPr>
            <a:xfrm rot="2006027">
              <a:off x="1509736" y="5084043"/>
              <a:ext cx="384340" cy="616858"/>
            </a:xfrm>
            <a:prstGeom prst="arc">
              <a:avLst>
                <a:gd name="adj1" fmla="val 16200000"/>
                <a:gd name="adj2" fmla="val 889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524000" y="838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447800" y="914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600200" y="1066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752600" y="1219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905000" y="1371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057400" y="1524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209800" y="1676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362200" y="1828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514600" y="1981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667000" y="2133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819400" y="2286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971800" y="2438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1336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191000" y="3962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/>
              <a:t>G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381000" y="2971800"/>
            <a:ext cx="7772400" cy="2883932"/>
            <a:chOff x="381000" y="2971800"/>
            <a:chExt cx="7772400" cy="2883932"/>
          </a:xfrm>
        </p:grpSpPr>
        <p:sp>
          <p:nvSpPr>
            <p:cNvPr id="42" name="TextBox 41"/>
            <p:cNvSpPr txBox="1"/>
            <p:nvPr/>
          </p:nvSpPr>
          <p:spPr>
            <a:xfrm>
              <a:off x="2133600" y="54102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dirty="0"/>
                <a:t>B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257800" y="54864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dirty="0"/>
                <a:t>C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429000" y="2971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dirty="0"/>
                <a:t>L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667000" y="4191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dirty="0"/>
                <a:t>H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81000" y="52578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dirty="0"/>
                <a:t>D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657600" y="4038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dirty="0"/>
                <a:t>A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038600" y="3429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dirty="0"/>
                <a:t>M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696200" y="5257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BD" dirty="0"/>
                <a:t>E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  <p:bldP spid="11" grpId="0" animBg="1"/>
      <p:bldP spid="12" grpId="0" animBg="1"/>
      <p:bldP spid="18" grpId="0" animBg="1"/>
      <p:bldP spid="19" grpId="0" animBg="1"/>
      <p:bldP spid="21" grpId="0" animBg="1"/>
      <p:bldP spid="22" grpId="0" animBg="1"/>
      <p:bldP spid="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09800" y="1447800"/>
            <a:ext cx="381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8000" dirty="0">
                <a:latin typeface="NikoshBAN" pitchFamily="2" charset="0"/>
                <a:cs typeface="NikoshBAN" pitchFamily="2" charset="0"/>
              </a:rPr>
              <a:t>দলীয় কাজ</a:t>
            </a:r>
            <a:endParaRPr lang="en-US" sz="8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3352800"/>
            <a:ext cx="739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000" dirty="0">
                <a:latin typeface="NikoshBAN" pitchFamily="2" charset="0"/>
                <a:cs typeface="NikoshBAN" pitchFamily="2" charset="0"/>
              </a:rPr>
              <a:t>১</a:t>
            </a:r>
            <a:r>
              <a:rPr lang="bn-BD" sz="4000" dirty="0">
                <a:latin typeface="Times New Roman" pitchFamily="18" charset="0"/>
                <a:cs typeface="NikoshBAN" pitchFamily="2" charset="0"/>
              </a:rPr>
              <a:t>।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NikoshBAN" pitchFamily="2" charset="0"/>
                <a:cs typeface="NikoshBAN" pitchFamily="2" charset="0"/>
              </a:rPr>
              <a:t>৬০</a:t>
            </a:r>
            <a:r>
              <a:rPr lang="en-US" sz="4000" baseline="30000" dirty="0">
                <a:latin typeface="NikoshBAN" pitchFamily="2" charset="0"/>
                <a:cs typeface="NikoshBAN" pitchFamily="2" charset="0"/>
              </a:rPr>
              <a:t>০</a:t>
            </a:r>
            <a:r>
              <a:rPr lang="bn-BD" sz="4000" dirty="0">
                <a:latin typeface="Times New Roman" pitchFamily="18" charset="0"/>
                <a:cs typeface="NikoshBAN" pitchFamily="2" charset="0"/>
              </a:rPr>
              <a:t> </a:t>
            </a:r>
            <a:r>
              <a:rPr lang="bn-BD" sz="4000" dirty="0">
                <a:latin typeface="NikoshBAN" pitchFamily="2" charset="0"/>
                <a:cs typeface="NikoshBAN" pitchFamily="2" charset="0"/>
              </a:rPr>
              <a:t>এবং ৪৫</a:t>
            </a:r>
            <a:r>
              <a:rPr lang="bn-BD" sz="4000" baseline="30000" dirty="0">
                <a:latin typeface="NikoshBAN" pitchFamily="2" charset="0"/>
                <a:cs typeface="NikoshBAN" pitchFamily="2" charset="0"/>
              </a:rPr>
              <a:t>০</a:t>
            </a:r>
            <a:r>
              <a:rPr lang="bn-BD" sz="4000" dirty="0">
                <a:latin typeface="NikoshBAN" pitchFamily="2" charset="0"/>
                <a:cs typeface="NikoshBAN" pitchFamily="2" charset="0"/>
              </a:rPr>
              <a:t> কোণ  অংকন করে সমদ্ধিখন্ডিত কর ।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1219200"/>
            <a:ext cx="3733800" cy="838200"/>
          </a:xfrm>
          <a:ln w="38100">
            <a:noFill/>
          </a:ln>
        </p:spPr>
        <p:txBody>
          <a:bodyPr>
            <a:normAutofit fontScale="90000"/>
          </a:bodyPr>
          <a:lstStyle/>
          <a:p>
            <a:pPr marL="685800" indent="-685800" algn="ctr">
              <a:buFont typeface="Wingdings" pitchFamily="2" charset="2"/>
              <a:buChar char="q"/>
            </a:pPr>
            <a:r>
              <a:rPr lang="bn-BD" sz="5400" b="1" dirty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মূল্যায়ন</a:t>
            </a:r>
            <a:r>
              <a:rPr lang="en-US" sz="5400" b="1" dirty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-</a:t>
            </a:r>
          </a:p>
        </p:txBody>
      </p:sp>
      <p:sp>
        <p:nvSpPr>
          <p:cNvPr id="5" name="Oval 4"/>
          <p:cNvSpPr/>
          <p:nvPr/>
        </p:nvSpPr>
        <p:spPr>
          <a:xfrm>
            <a:off x="2743200" y="990600"/>
            <a:ext cx="4191000" cy="1295400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19200" y="2743200"/>
            <a:ext cx="716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ikoshBAN" pitchFamily="2" charset="0"/>
                <a:cs typeface="NikoshBAN" pitchFamily="2" charset="0"/>
              </a:rPr>
              <a:t>১।প্রতোক </a:t>
            </a:r>
            <a:r>
              <a:rPr lang="en-US" sz="3600" dirty="0" err="1">
                <a:latin typeface="NikoshBAN" pitchFamily="2" charset="0"/>
                <a:cs typeface="NikoshBAN" pitchFamily="2" charset="0"/>
              </a:rPr>
              <a:t>ত্রিভূজের</a:t>
            </a:r>
            <a:r>
              <a:rPr lang="en-US" sz="36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>
                <a:latin typeface="NikoshBAN" pitchFamily="2" charset="0"/>
                <a:cs typeface="NikoshBAN" pitchFamily="2" charset="0"/>
              </a:rPr>
              <a:t>কতটি</a:t>
            </a:r>
            <a:r>
              <a:rPr lang="en-US" sz="3600" dirty="0">
                <a:latin typeface="NikoshBAN" pitchFamily="2" charset="0"/>
                <a:cs typeface="NikoshBAN" pitchFamily="2" charset="0"/>
              </a:rPr>
              <a:t> অ</a:t>
            </a:r>
            <a:r>
              <a:rPr lang="bn-BD" sz="3600" dirty="0">
                <a:latin typeface="NikoshBAN" pitchFamily="2" charset="0"/>
                <a:cs typeface="NikoshBAN" pitchFamily="2" charset="0"/>
              </a:rPr>
              <a:t>ঙ্গ থাকে?</a:t>
            </a:r>
          </a:p>
          <a:p>
            <a:r>
              <a:rPr lang="bn-BD" sz="3600" dirty="0">
                <a:latin typeface="NikoshBAN" pitchFamily="2" charset="0"/>
                <a:cs typeface="NikoshBAN" pitchFamily="2" charset="0"/>
              </a:rPr>
              <a:t>২।ত্রিভূজের আকার আয়তন নির্দিষ্ট  করার জন্য সবকটি</a:t>
            </a:r>
            <a:r>
              <a:rPr lang="en-US" sz="3600" dirty="0">
                <a:latin typeface="NikoshBAN" pitchFamily="2" charset="0"/>
                <a:cs typeface="NikoshBAN" pitchFamily="2" charset="0"/>
              </a:rPr>
              <a:t> অ</a:t>
            </a:r>
            <a:r>
              <a:rPr lang="bn-BD" sz="3600" dirty="0">
                <a:latin typeface="NikoshBAN" pitchFamily="2" charset="0"/>
                <a:cs typeface="NikoshBAN" pitchFamily="2" charset="0"/>
              </a:rPr>
              <a:t>ঙ্গ প্রয়োজন হয় কী ?  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ntagon 2"/>
          <p:cNvSpPr/>
          <p:nvPr/>
        </p:nvSpPr>
        <p:spPr>
          <a:xfrm>
            <a:off x="914400" y="381000"/>
            <a:ext cx="5867400" cy="685800"/>
          </a:xfrm>
          <a:prstGeom prst="homePlat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250" indent="-857250" algn="ctr">
              <a:buFont typeface="Wingdings" pitchFamily="2" charset="2"/>
              <a:buChar char="ü"/>
            </a:pPr>
            <a:r>
              <a:rPr lang="bn-BD" sz="66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বাড়ির কাজ-</a:t>
            </a:r>
            <a:endParaRPr lang="en-US" sz="6600" dirty="0"/>
          </a:p>
        </p:txBody>
      </p:sp>
      <p:sp>
        <p:nvSpPr>
          <p:cNvPr id="4" name="Rectangle 3"/>
          <p:cNvSpPr/>
          <p:nvPr/>
        </p:nvSpPr>
        <p:spPr>
          <a:xfrm>
            <a:off x="304800" y="2438400"/>
            <a:ext cx="7391400" cy="23622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১।একটি ত্রিভুজের ভূমি সংলগ্ন দুইটি কোণ যথাক্রমে ৬০</a:t>
            </a:r>
            <a:r>
              <a:rPr lang="bn-BD" sz="2800" b="1" baseline="30000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০</a:t>
            </a:r>
            <a:r>
              <a:rPr lang="bn-BD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ও ৪৫</a:t>
            </a:r>
            <a:r>
              <a:rPr lang="bn-BD" sz="2800" b="1" baseline="30000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০</a:t>
            </a:r>
            <a:r>
              <a:rPr lang="bn-BD" sz="2800" b="1" dirty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এবং পরিসীমা ১২ সে মি দেওয়া আছে অংকনের বিবরণ সহ ত্রিভূজটি অংকন কর।</a:t>
            </a:r>
            <a:endParaRPr lang="en-US" sz="2800" b="1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52800" y="22860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n-BD" dirty="0"/>
          </a:p>
          <a:p>
            <a:endParaRPr lang="bn-BD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1828800"/>
            <a:ext cx="6019800" cy="18620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bn-BD" sz="115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115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52500" y="2515458"/>
            <a:ext cx="7239000" cy="329320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জাকারিয়া</a:t>
            </a:r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হোসেন</a:t>
            </a:r>
            <a:r>
              <a:rPr lang="bn-BD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br>
              <a:rPr lang="bn-BD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</a:br>
            <a:r>
              <a:rPr lang="en-US" sz="3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ইন্সট্রাক্টর</a:t>
            </a: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bn-BD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(গণিত)</a:t>
            </a:r>
          </a:p>
          <a:p>
            <a:pPr algn="ctr"/>
            <a:r>
              <a:rPr lang="en-US" sz="3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মাদারীপুর</a:t>
            </a: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সরকারি</a:t>
            </a: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টেকনিক্যাল</a:t>
            </a: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স্কুল</a:t>
            </a: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কলেজ</a:t>
            </a:r>
            <a:r>
              <a:rPr lang="bn-BD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3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মাদারীপুর</a:t>
            </a:r>
            <a:r>
              <a:rPr lang="bn-BD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।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মোবাইল</a:t>
            </a: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bn-BD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-</a:t>
            </a: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০১৮৯০০৩৩২৬৬</a:t>
            </a:r>
            <a:endParaRPr lang="bn-BD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ইমেল-</a:t>
            </a:r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zzakaria.habib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91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@gmail.com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63980" y="707886"/>
            <a:ext cx="5486400" cy="1015663"/>
          </a:xfrm>
          <a:prstGeom prst="rect">
            <a:avLst/>
          </a:prstGeom>
          <a:noFill/>
          <a:scene3d>
            <a:camera prst="obliqueTop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bn-BD" sz="6000" b="1" dirty="0">
                <a:ln w="1905"/>
                <a:solidFill>
                  <a:srgbClr val="FF99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NikoshBAN" pitchFamily="2" charset="0"/>
                <a:cs typeface="NikoshBAN" pitchFamily="2" charset="0"/>
              </a:rPr>
              <a:t> পরিচিতি</a:t>
            </a:r>
            <a:endParaRPr lang="en-US" sz="6000" dirty="0"/>
          </a:p>
        </p:txBody>
      </p:sp>
      <p:sp>
        <p:nvSpPr>
          <p:cNvPr id="3" name="Oval 2"/>
          <p:cNvSpPr/>
          <p:nvPr/>
        </p:nvSpPr>
        <p:spPr>
          <a:xfrm>
            <a:off x="2209800" y="609600"/>
            <a:ext cx="4343400" cy="1295400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544286"/>
            <a:ext cx="4933950" cy="92333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bn-BD" sz="5400" b="1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পাঠ পরিচিতি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1981200"/>
            <a:ext cx="6477000" cy="304698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নবম</a:t>
            </a:r>
            <a:r>
              <a:rPr lang="en-US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শ্রেণি</a:t>
            </a:r>
          </a:p>
          <a:p>
            <a:pPr algn="ctr"/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বিষয়ঃ ব্যবহারিক জ্যামিতি </a:t>
            </a:r>
          </a:p>
          <a:p>
            <a:pPr algn="ctr"/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অধ্যায়ঃ</a:t>
            </a:r>
            <a:r>
              <a:rPr lang="en-US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সপ্তম</a:t>
            </a:r>
          </a:p>
          <a:p>
            <a:pPr algn="ctr"/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সময়ঃ</a:t>
            </a:r>
            <a:r>
              <a:rPr lang="en-US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৪৫</a:t>
            </a:r>
            <a:r>
              <a:rPr lang="en-US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মি</a:t>
            </a:r>
            <a:r>
              <a:rPr lang="en-US" sz="4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নিট</a:t>
            </a:r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sz="48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8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_15017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66800"/>
            <a:ext cx="3659716" cy="3581400"/>
          </a:xfrm>
          <a:prstGeom prst="rect">
            <a:avLst/>
          </a:prstGeom>
        </p:spPr>
      </p:pic>
      <p:pic>
        <p:nvPicPr>
          <p:cNvPr id="3" name="Picture 2" descr="Pythagora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1143000"/>
            <a:ext cx="4412488" cy="3505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95400" y="49530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b="1" dirty="0">
                <a:latin typeface="NikoshBAN" pitchFamily="2" charset="0"/>
                <a:cs typeface="NikoshBAN" pitchFamily="2" charset="0"/>
              </a:rPr>
              <a:t>ইউক্লিডিয়াস</a:t>
            </a:r>
            <a:endParaRPr lang="en-US" sz="32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1200" y="4953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400" b="1" dirty="0"/>
              <a:t>পিথাগোরাস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2209800" y="3429000"/>
            <a:ext cx="4343400" cy="1600200"/>
            <a:chOff x="2209800" y="3429000"/>
            <a:chExt cx="4343400" cy="1600200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3276600" y="4800600"/>
              <a:ext cx="32766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V="1">
              <a:off x="1943100" y="3695700"/>
              <a:ext cx="1600200" cy="1066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/>
          <p:cNvCxnSpPr/>
          <p:nvPr/>
        </p:nvCxnSpPr>
        <p:spPr>
          <a:xfrm>
            <a:off x="2209800" y="3429000"/>
            <a:ext cx="43434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48200" y="3048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NikoshBAN" pitchFamily="2" charset="0"/>
                <a:cs typeface="NikoshBAN" pitchFamily="2" charset="0"/>
              </a:rPr>
              <a:t>সমকোণী</a:t>
            </a:r>
            <a:r>
              <a:rPr lang="en-US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err="1">
                <a:latin typeface="NikoshBAN" pitchFamily="2" charset="0"/>
                <a:cs typeface="NikoshBAN" pitchFamily="2" charset="0"/>
              </a:rPr>
              <a:t>ত্রিভূজ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66800" y="25908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>
                <a:latin typeface="NikoshBAN" pitchFamily="2" charset="0"/>
                <a:cs typeface="NikoshBAN" pitchFamily="2" charset="0"/>
              </a:rPr>
              <a:t>সূক্ষকোণী ত্রিভুজ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38600" y="5257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>
                <a:latin typeface="NikoshBAN" pitchFamily="2" charset="0"/>
                <a:cs typeface="NikoshBAN" pitchFamily="2" charset="0"/>
              </a:rPr>
              <a:t>সথূলকোণী ত্রিভুজ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838200" y="990600"/>
            <a:ext cx="1828800" cy="1524000"/>
          </a:xfrm>
          <a:prstGeom prst="triangl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Triangle 24"/>
          <p:cNvSpPr/>
          <p:nvPr/>
        </p:nvSpPr>
        <p:spPr>
          <a:xfrm>
            <a:off x="4572000" y="1219200"/>
            <a:ext cx="2209800" cy="1752600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23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990600" y="762000"/>
            <a:ext cx="2743200" cy="1905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sosceles Triangle 2"/>
          <p:cNvSpPr/>
          <p:nvPr/>
        </p:nvSpPr>
        <p:spPr>
          <a:xfrm>
            <a:off x="5029200" y="685800"/>
            <a:ext cx="2667000" cy="25908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838200" y="3429000"/>
            <a:ext cx="4191000" cy="2363788"/>
            <a:chOff x="762000" y="3352800"/>
            <a:chExt cx="4191000" cy="2363788"/>
          </a:xfrm>
        </p:grpSpPr>
        <p:grpSp>
          <p:nvGrpSpPr>
            <p:cNvPr id="21" name="Group 20"/>
            <p:cNvGrpSpPr/>
            <p:nvPr/>
          </p:nvGrpSpPr>
          <p:grpSpPr>
            <a:xfrm>
              <a:off x="762000" y="3429000"/>
              <a:ext cx="4191000" cy="2287588"/>
              <a:chOff x="762000" y="3429000"/>
              <a:chExt cx="4191000" cy="2287588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762000" y="5715000"/>
                <a:ext cx="38100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V="1">
                <a:off x="762000" y="3429000"/>
                <a:ext cx="4191000" cy="2286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Straight Connector 9"/>
            <p:cNvCxnSpPr/>
            <p:nvPr/>
          </p:nvCxnSpPr>
          <p:spPr>
            <a:xfrm rot="5400000">
              <a:off x="3581400" y="4343400"/>
              <a:ext cx="23622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71600" y="2819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>
                <a:latin typeface="NikoshBAN" pitchFamily="2" charset="0"/>
                <a:cs typeface="NikoshBAN" pitchFamily="2" charset="0"/>
              </a:rPr>
              <a:t>সমবাহু ত্রিভুজ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47800" y="5867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>
                <a:latin typeface="NikoshBAN" pitchFamily="2" charset="0"/>
                <a:cs typeface="NikoshBAN" pitchFamily="2" charset="0"/>
              </a:rPr>
              <a:t>বিষমবাহু ত্রিভুজ  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5000" y="3505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>
                <a:latin typeface="NikoshBAN" pitchFamily="2" charset="0"/>
                <a:cs typeface="NikoshBAN" pitchFamily="2" charset="0"/>
              </a:rPr>
              <a:t>সমদ্ধিবাহু ত্রিভুজ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2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457200"/>
            <a:ext cx="8534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BD" sz="4400" dirty="0">
                <a:latin typeface="NikoshBAN" pitchFamily="2" charset="0"/>
                <a:cs typeface="NikoshBAN" pitchFamily="2" charset="0"/>
              </a:rPr>
              <a:t>১। তিনটি বাহু</a:t>
            </a:r>
          </a:p>
          <a:p>
            <a:r>
              <a:rPr lang="bn-BD" sz="4400" dirty="0">
                <a:latin typeface="NikoshBAN" pitchFamily="2" charset="0"/>
                <a:cs typeface="NikoshBAN" pitchFamily="2" charset="0"/>
              </a:rPr>
              <a:t>২।দুইটি বাহু ও তাদের অন্তর্ভুত্ত কোণ</a:t>
            </a:r>
          </a:p>
          <a:p>
            <a:r>
              <a:rPr lang="bn-BD" sz="4400" dirty="0">
                <a:latin typeface="NikoshBAN" pitchFamily="2" charset="0"/>
                <a:cs typeface="NikoshBAN" pitchFamily="2" charset="0"/>
              </a:rPr>
              <a:t>৩।দুইটি কোণ ও তাদের সংলগ্ন বাহু</a:t>
            </a:r>
          </a:p>
          <a:p>
            <a:r>
              <a:rPr lang="bn-BD" sz="4400" dirty="0">
                <a:latin typeface="NikoshBAN" pitchFamily="2" charset="0"/>
                <a:cs typeface="NikoshBAN" pitchFamily="2" charset="0"/>
              </a:rPr>
              <a:t>৪। দুইটি কোণ ও একটির বিপরীত বাহু</a:t>
            </a:r>
          </a:p>
          <a:p>
            <a:r>
              <a:rPr lang="bn-BD" sz="4400" dirty="0">
                <a:latin typeface="NikoshBAN" pitchFamily="2" charset="0"/>
                <a:cs typeface="NikoshBAN" pitchFamily="2" charset="0"/>
              </a:rPr>
              <a:t>৫। দুইটি  বাহু  ও তাদের  একটির বিপরীত কোণ</a:t>
            </a:r>
          </a:p>
          <a:p>
            <a:r>
              <a:rPr lang="bn-BD" sz="4400" dirty="0">
                <a:latin typeface="NikoshBAN" pitchFamily="2" charset="0"/>
                <a:cs typeface="NikoshBAN" pitchFamily="2" charset="0"/>
              </a:rPr>
              <a:t>৬।সমকোণী ত্রিভুজের অতিভুজ ও অপর একটি বাহু</a:t>
            </a:r>
          </a:p>
          <a:p>
            <a:endParaRPr lang="bn-BD" sz="4400" dirty="0">
              <a:latin typeface="NikoshBAN" pitchFamily="2" charset="0"/>
              <a:cs typeface="NikoshBAN" pitchFamily="2" charset="0"/>
            </a:endParaRPr>
          </a:p>
          <a:p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63246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ctr"/>
            <a:r>
              <a:rPr lang="bn-BD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শিখন ফল</a:t>
            </a:r>
            <a:endParaRPr lang="en-US" sz="48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399"/>
            <a:ext cx="7201312" cy="487680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>
                <a:solidFill>
                  <a:schemeClr val="accent3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4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4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এইপাঠ শেষে</a:t>
            </a:r>
            <a:r>
              <a:rPr lang="en-US" sz="44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শিক্ষ</a:t>
            </a:r>
            <a:r>
              <a:rPr lang="bn-BD" sz="44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ার্থীরা ------</a:t>
            </a:r>
            <a:endParaRPr lang="bn-BD" sz="48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pPr>
              <a:buNone/>
            </a:pPr>
            <a:endParaRPr lang="en-US" sz="4800" dirty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800" dirty="0">
                <a:latin typeface="Siyam Rupali ANSI" pitchFamily="2" charset="0"/>
                <a:cs typeface="SutonnyMJ" pitchFamily="2" charset="0"/>
              </a:rPr>
              <a:t>􀂾 </a:t>
            </a:r>
            <a:r>
              <a:rPr lang="bn-BD" sz="4800" dirty="0">
                <a:latin typeface="NikoshBAN" pitchFamily="2" charset="0"/>
                <a:cs typeface="NikoshBAN" pitchFamily="2" charset="0"/>
              </a:rPr>
              <a:t>প্রদত্ত উপাত্ত ব্যবহার করে ত্রিভুজ অংকন করতে পারবে। </a:t>
            </a:r>
            <a:endParaRPr lang="en-US" sz="4800" dirty="0">
              <a:latin typeface="Siyam Rupali ANSI" pitchFamily="2" charset="0"/>
              <a:cs typeface="SutonnyMJ" pitchFamily="2" charset="0"/>
            </a:endParaRPr>
          </a:p>
          <a:p>
            <a:pPr>
              <a:buNone/>
            </a:pPr>
            <a:endParaRPr lang="en-US" sz="4800" b="1" dirty="0">
              <a:solidFill>
                <a:schemeClr val="accent3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295400"/>
            <a:ext cx="708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bn-BD" sz="2800" dirty="0">
                <a:latin typeface="NikoshBAN" pitchFamily="2" charset="0"/>
                <a:cs typeface="NikoshBAN" pitchFamily="2" charset="0"/>
              </a:rPr>
              <a:t>  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ত্রিভূজের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ভূমি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সংলগ্ন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দুইটি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কোণ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পরিসীমা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দেওয়া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আছে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 ।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ত্রিভূজটি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অংকন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হবে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।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9800" y="2895600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000" dirty="0">
                <a:latin typeface="NikoshBAN" pitchFamily="2" charset="0"/>
                <a:cs typeface="NikoshBAN" pitchFamily="2" charset="0"/>
              </a:rPr>
              <a:t>প্রদত্ত উপাত্ত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81200" y="4191000"/>
            <a:ext cx="4191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dirty="0">
                <a:latin typeface="NikoshBAN" pitchFamily="2" charset="0"/>
                <a:cs typeface="NikoshBAN" pitchFamily="2" charset="0"/>
              </a:rPr>
              <a:t>   </a:t>
            </a:r>
            <a:r>
              <a:rPr lang="bn-BD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ত্রিভূজের</a:t>
            </a:r>
            <a:r>
              <a:rPr lang="bn-BD" sz="3200" dirty="0">
                <a:latin typeface="NikoshBAN" pitchFamily="2" charset="0"/>
                <a:cs typeface="NikoshBAN" pitchFamily="2" charset="0"/>
              </a:rPr>
              <a:t>- </a:t>
            </a:r>
          </a:p>
          <a:p>
            <a:endParaRPr lang="bn-BD" sz="3200" dirty="0">
              <a:latin typeface="NikoshBAN" pitchFamily="2" charset="0"/>
              <a:cs typeface="NikoshBAN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3200" dirty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ভূমি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সংলগ্ন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দুইটি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কোণ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ও </a:t>
            </a:r>
            <a:endParaRPr lang="bn-BD" sz="3200" dirty="0">
              <a:latin typeface="NikoshBAN" pitchFamily="2" charset="0"/>
              <a:cs typeface="NikoshBAN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bn-BD" sz="3200" dirty="0">
                <a:latin typeface="NikoshBAN" pitchFamily="2" charset="0"/>
                <a:cs typeface="NikoshBAN" pitchFamily="2" charset="0"/>
              </a:rPr>
              <a:t>  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পরিসীমা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1955</TotalTime>
  <Words>241</Words>
  <Application>Microsoft Office PowerPoint</Application>
  <PresentationFormat>On-screen Show (4:3)</PresentationFormat>
  <Paragraphs>68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Calibri</vt:lpstr>
      <vt:lpstr>Franklin Gothic Book</vt:lpstr>
      <vt:lpstr>Franklin Gothic Medium</vt:lpstr>
      <vt:lpstr>NikoshBAN</vt:lpstr>
      <vt:lpstr>Siyam Rupali ANSI</vt:lpstr>
      <vt:lpstr>SutonnyMJ</vt:lpstr>
      <vt:lpstr>Times New Roman</vt:lpstr>
      <vt:lpstr>Wingdings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শিখন ফল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মূল্যায়ন-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dell tast</cp:lastModifiedBy>
  <cp:revision>394</cp:revision>
  <dcterms:created xsi:type="dcterms:W3CDTF">2006-08-16T00:00:00Z</dcterms:created>
  <dcterms:modified xsi:type="dcterms:W3CDTF">2023-11-07T16:38:16Z</dcterms:modified>
</cp:coreProperties>
</file>